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9" r:id="rId2"/>
    <p:sldId id="258" r:id="rId3"/>
    <p:sldId id="262" r:id="rId4"/>
    <p:sldId id="263" r:id="rId5"/>
    <p:sldId id="260" r:id="rId6"/>
    <p:sldId id="274" r:id="rId7"/>
    <p:sldId id="268" r:id="rId8"/>
    <p:sldId id="266" r:id="rId9"/>
    <p:sldId id="269" r:id="rId10"/>
    <p:sldId id="275" r:id="rId11"/>
    <p:sldId id="276" r:id="rId12"/>
    <p:sldId id="277" r:id="rId13"/>
    <p:sldId id="270" r:id="rId14"/>
    <p:sldId id="279" r:id="rId15"/>
    <p:sldId id="278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A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33C71-D240-4B97-8578-1CA3F5A68589}" v="401" dt="2020-09-18T14:31:49.754"/>
    <p1510:client id="{2350662F-94DA-7CE2-D79E-BBF9CC815806}" v="11" dt="2020-09-23T21:53:51.852"/>
    <p1510:client id="{288753EB-5199-325E-5AC2-762F713C3DB5}" v="9" dt="2020-09-22T21:51:57.123"/>
    <p1510:client id="{2BC78B65-3AAA-8906-5D5A-91BEB4F594FB}" v="343" dt="2020-09-18T14:08:51.506"/>
    <p1510:client id="{400180EA-017B-4B89-8BFC-6AF726559A5B}" v="169" dt="2020-09-17T22:46:05.650"/>
    <p1510:client id="{43871BAB-4C5E-B28F-9F19-1F965574F231}" v="450" dt="2020-09-22T21:31:45.651"/>
    <p1510:client id="{5B4A9FE4-4903-44D2-ABB4-FE04E5E7FF37}" v="28" dt="2020-09-22T21:23:22.210"/>
    <p1510:client id="{5C3F3EE9-FDAF-4EA7-A9A9-36D9C6B5C4A0}" v="11" dt="2020-09-17T16:42:18.165"/>
    <p1510:client id="{6E2067A2-41A0-8361-5103-9627FB1FCD48}" v="18" dt="2020-09-22T21:28:52.891"/>
    <p1510:client id="{7E31724E-25D5-4E67-91AC-84E1F1F7D1D7}" v="1" dt="2020-09-23T20:42:25.574"/>
    <p1510:client id="{7F6BF857-A9FD-D52A-A00F-A4575F8ECA4F}" v="30" dt="2020-09-21T21:53:51.570"/>
    <p1510:client id="{841DF85C-4789-46C4-B655-960357589E19}" v="42" dt="2020-09-23T20:55:06.128"/>
    <p1510:client id="{95F0B666-085A-4878-9121-94AB927FA6B6}" v="14" dt="2020-09-22T21:25:05.666"/>
    <p1510:client id="{A838A290-4670-8975-B85E-125045B4BB02}" v="338" dt="2020-09-19T20:41:08.531"/>
    <p1510:client id="{B900128C-B0A7-FA7E-1621-DA9951625ECD}" v="1" dt="2020-09-23T19:43:10.049"/>
    <p1510:client id="{BB023328-24B3-45DF-88AD-19C221B5D6E4}" v="85" dt="2020-09-21T20:09:16.822"/>
    <p1510:client id="{BDBABB44-CFED-0AA9-6F27-F85ECC178A1C}" v="21" dt="2020-09-17T16:47:20.731"/>
    <p1510:client id="{BF019FA2-4C84-4D70-971A-AFA2BB89B560}" v="85" dt="2020-09-23T13:28:52.405"/>
    <p1510:client id="{DEFE2FD4-A859-5374-575E-6D573C331713}" v="106" dt="2020-09-17T21:26:19.892"/>
    <p1510:client id="{E27B7BA5-46D6-D8D6-E46E-BC95974A92A7}" v="12" dt="2020-09-17T19:14:08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47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3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42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7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9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1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2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5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1075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784362B-1BC2-4D61-BBC1-75E5AFB9E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FEC87D-B560-4AA1-90A4-F9F1D5A9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CBAC3D-8976-47FF-8E03-C8D4BDB35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69431F3-C8DA-4F3D-BC23-56FBCBBB7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FB8F0-8565-4EC3-917D-22A0CFB55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940" y="0"/>
            <a:ext cx="652490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24" r="22120"/>
          <a:stretch/>
        </p:blipFill>
        <p:spPr>
          <a:xfrm>
            <a:off x="1007760" y="227"/>
            <a:ext cx="3855179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E85565-5837-4630-B749-8EB5508C9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0512" y="438507"/>
            <a:ext cx="5909683" cy="511527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endParaRPr lang="pt-BR" sz="1100">
              <a:ea typeface="+mj-lt"/>
              <a:cs typeface="+mj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800">
              <a:ea typeface="+mj-lt"/>
              <a:cs typeface="+mj-lt"/>
            </a:endParaRPr>
          </a:p>
          <a:p>
            <a:pPr algn="just"/>
            <a:endParaRPr lang="en-US" sz="800"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756D9B-712D-4066-9D24-053A5EF2E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18369-1234-4653-83B6-0E3FDEF14AA8}"/>
              </a:ext>
            </a:extLst>
          </p:cNvPr>
          <p:cNvSpPr txBox="1"/>
          <p:nvPr/>
        </p:nvSpPr>
        <p:spPr>
          <a:xfrm>
            <a:off x="3818626" y="5270740"/>
            <a:ext cx="2484408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>
              <a:cs typeface="Arial"/>
            </a:endParaRPr>
          </a:p>
          <a:p>
            <a:pPr algn="l">
              <a:spcAft>
                <a:spcPts val="600"/>
              </a:spcAft>
            </a:pPr>
            <a:endParaRPr 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E1C28-934B-4947-8022-6166DACB0BAF}"/>
              </a:ext>
            </a:extLst>
          </p:cNvPr>
          <p:cNvSpPr txBox="1"/>
          <p:nvPr/>
        </p:nvSpPr>
        <p:spPr>
          <a:xfrm>
            <a:off x="5716438" y="1086928"/>
            <a:ext cx="484229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>
                <a:solidFill>
                  <a:schemeClr val="accent2">
                    <a:lumMod val="75000"/>
                  </a:schemeClr>
                </a:solidFill>
              </a:rPr>
              <a:t>Algasensors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EC3EC-5AE2-4DE8-A77D-B1DB65A02884}"/>
              </a:ext>
            </a:extLst>
          </p:cNvPr>
          <p:cNvSpPr txBox="1"/>
          <p:nvPr/>
        </p:nvSpPr>
        <p:spPr>
          <a:xfrm>
            <a:off x="5720861" y="2965939"/>
            <a:ext cx="431409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pt-BR" sz="2400">
                <a:solidFill>
                  <a:srgbClr val="39A370"/>
                </a:solidFill>
                <a:cs typeface="Arial"/>
              </a:rPr>
              <a:t>Quem somos? </a:t>
            </a:r>
            <a:endParaRPr lang="pt-BR" sz="2400">
              <a:cs typeface="Arial" panose="020B0604020202020204"/>
            </a:endParaRPr>
          </a:p>
          <a:p>
            <a:pPr marL="342900" indent="-342900">
              <a:buFont typeface="Wingdings"/>
              <a:buChar char="Ø"/>
            </a:pPr>
            <a:endParaRPr lang="pt-BR" sz="2400">
              <a:solidFill>
                <a:srgbClr val="39A370"/>
              </a:solidFill>
              <a:cs typeface="Arial"/>
            </a:endParaRPr>
          </a:p>
          <a:p>
            <a:pPr marL="342900" indent="-342900">
              <a:buFont typeface="Wingdings"/>
              <a:buChar char="Ø"/>
            </a:pPr>
            <a:r>
              <a:rPr lang="pt-BR" sz="2400">
                <a:solidFill>
                  <a:srgbClr val="39A370"/>
                </a:solidFill>
                <a:cs typeface="Arial"/>
              </a:rPr>
              <a:t>O que fazemos?</a:t>
            </a:r>
          </a:p>
          <a:p>
            <a:pPr marL="342900" indent="-342900">
              <a:buFont typeface="Wingdings"/>
              <a:buChar char="Ø"/>
            </a:pPr>
            <a:endParaRPr lang="pt-BR" sz="2400">
              <a:solidFill>
                <a:srgbClr val="39A370"/>
              </a:solidFill>
              <a:cs typeface="Arial"/>
            </a:endParaRPr>
          </a:p>
          <a:p>
            <a:pPr marL="342900" indent="-342900">
              <a:buFont typeface="Wingdings"/>
              <a:buChar char="Ø"/>
            </a:pPr>
            <a:r>
              <a:rPr lang="pt-BR" sz="2400">
                <a:solidFill>
                  <a:srgbClr val="39A370"/>
                </a:solidFill>
                <a:cs typeface="Arial"/>
              </a:rPr>
              <a:t>Qual o nosso segmento?</a:t>
            </a:r>
          </a:p>
        </p:txBody>
      </p:sp>
    </p:spTree>
    <p:extLst>
      <p:ext uri="{BB962C8B-B14F-4D97-AF65-F5344CB8AC3E}">
        <p14:creationId xmlns:p14="http://schemas.microsoft.com/office/powerpoint/2010/main" val="78671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2006" y="149449"/>
            <a:ext cx="7958137" cy="1077912"/>
          </a:xfrm>
        </p:spPr>
        <p:txBody>
          <a:bodyPr/>
          <a:lstStyle/>
          <a:p>
            <a:pPr algn="l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site/Login</a:t>
            </a:r>
          </a:p>
        </p:txBody>
      </p:sp>
      <p:pic>
        <p:nvPicPr>
          <p:cNvPr id="3" name="Picture 4" descr="A picture containing fence, grass, green, sitting&#10;&#10;Description automatically generated">
            <a:extLst>
              <a:ext uri="{FF2B5EF4-FFF2-40B4-BE49-F238E27FC236}">
                <a16:creationId xmlns:a16="http://schemas.microsoft.com/office/drawing/2014/main" id="{6020CC08-B3FD-4C0F-A66E-89F007DA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08" y="1223882"/>
            <a:ext cx="8774623" cy="49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8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8898" y="254957"/>
            <a:ext cx="7958137" cy="1077912"/>
          </a:xfrm>
        </p:spPr>
        <p:txBody>
          <a:bodyPr/>
          <a:lstStyle/>
          <a:p>
            <a:pPr algn="l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site/</a:t>
            </a:r>
            <a:r>
              <a:rPr lang="en-US" sz="4000" err="1">
                <a:solidFill>
                  <a:srgbClr val="39A370"/>
                </a:solidFill>
                <a:cs typeface="Arial"/>
              </a:rPr>
              <a:t>Cadastro</a:t>
            </a:r>
          </a:p>
        </p:txBody>
      </p:sp>
      <p:pic>
        <p:nvPicPr>
          <p:cNvPr id="4" name="Picture 4" descr="A gate in front of a computer&#10;&#10;Description automatically generated">
            <a:extLst>
              <a:ext uri="{FF2B5EF4-FFF2-40B4-BE49-F238E27FC236}">
                <a16:creationId xmlns:a16="http://schemas.microsoft.com/office/drawing/2014/main" id="{FD4F459D-BDBF-459C-B4EF-7BCF928A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14829"/>
            <a:ext cx="8909538" cy="49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51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5D7A36-B3AF-402D-9369-68F09B7F170D}"/>
              </a:ext>
            </a:extLst>
          </p:cNvPr>
          <p:cNvSpPr txBox="1">
            <a:spLocks/>
          </p:cNvSpPr>
          <p:nvPr/>
        </p:nvSpPr>
        <p:spPr>
          <a:xfrm>
            <a:off x="1456061" y="386181"/>
            <a:ext cx="7958137" cy="1077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>
                <a:solidFill>
                  <a:srgbClr val="39A370"/>
                </a:solidFill>
                <a:cs typeface="Arial"/>
              </a:rPr>
              <a:t>Simulador</a:t>
            </a:r>
            <a:r>
              <a:rPr lang="en-US" sz="4000" dirty="0">
                <a:solidFill>
                  <a:srgbClr val="39A370"/>
                </a:solidFill>
                <a:cs typeface="Arial"/>
              </a:rPr>
              <a:t> </a:t>
            </a:r>
            <a:r>
              <a:rPr lang="en-US" sz="4000" dirty="0" err="1">
                <a:solidFill>
                  <a:srgbClr val="39A370"/>
                </a:solidFill>
                <a:cs typeface="Arial"/>
              </a:rPr>
              <a:t>Financeiro</a:t>
            </a:r>
            <a:endParaRPr lang="en-US" dirty="0" err="1"/>
          </a:p>
        </p:txBody>
      </p:sp>
      <p:pic>
        <p:nvPicPr>
          <p:cNvPr id="4" name="Picture 4" descr="A close up of a green fence&#10;&#10;Description automatically generated">
            <a:extLst>
              <a:ext uri="{FF2B5EF4-FFF2-40B4-BE49-F238E27FC236}">
                <a16:creationId xmlns:a16="http://schemas.microsoft.com/office/drawing/2014/main" id="{901CEEB0-27B3-4AF9-A6C8-991EB631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3" y="1293505"/>
            <a:ext cx="10018144" cy="51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5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CCD796-7AC5-4E7A-BCAB-D45DF1F9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42" y="1248452"/>
            <a:ext cx="9329004" cy="535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8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4AA34-0761-4AE9-B109-A14C4DC2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4" y="1551465"/>
            <a:ext cx="8968595" cy="49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9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923724" y="433073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9A370"/>
                </a:solidFill>
                <a:cs typeface="Arial"/>
              </a:rPr>
              <a:t>Banco de dados</a:t>
            </a:r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3CE1A-D98F-4F83-9D3F-7EF087DC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1417886"/>
            <a:ext cx="9515720" cy="51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5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663" y="343826"/>
            <a:ext cx="7958137" cy="1077912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39A370"/>
                </a:solidFill>
                <a:cs typeface="Arial"/>
              </a:rPr>
              <a:t>Simulador</a:t>
            </a:r>
            <a:r>
              <a:rPr lang="en-US" sz="4000" dirty="0">
                <a:solidFill>
                  <a:srgbClr val="39A370"/>
                </a:solidFill>
                <a:cs typeface="Arial"/>
              </a:rPr>
              <a:t> dos Sensores</a:t>
            </a:r>
            <a:endParaRPr lang="en-US" dirty="0" err="1"/>
          </a:p>
        </p:txBody>
      </p:sp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536D14B-B1AD-46A4-836E-88C567B9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7" y="1123206"/>
            <a:ext cx="9802484" cy="55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9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6F5644-B722-4A5E-A7D0-56F84B567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1986" y="2693988"/>
            <a:ext cx="7958137" cy="1076325"/>
          </a:xfrm>
        </p:spPr>
        <p:txBody>
          <a:bodyPr>
            <a:normAutofit/>
          </a:bodyPr>
          <a:lstStyle/>
          <a:p>
            <a:pPr algn="ctr"/>
            <a:r>
              <a:rPr lang="en-US" sz="4000" err="1">
                <a:solidFill>
                  <a:srgbClr val="39A370"/>
                </a:solidFill>
                <a:cs typeface="Arial"/>
              </a:rPr>
              <a:t>Obrigado</a:t>
            </a:r>
            <a:r>
              <a:rPr lang="en-US" sz="4000">
                <a:solidFill>
                  <a:srgbClr val="39A370"/>
                </a:solidFill>
                <a:cs typeface="Arial"/>
              </a:rPr>
              <a:t> pela </a:t>
            </a:r>
            <a:r>
              <a:rPr lang="en-US" sz="4000" err="1">
                <a:solidFill>
                  <a:srgbClr val="39A370"/>
                </a:solidFill>
                <a:cs typeface="Arial"/>
              </a:rPr>
              <a:t>atenção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84196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106115" y="115029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574D7-A472-4C6F-B760-B522F41B4111}"/>
              </a:ext>
            </a:extLst>
          </p:cNvPr>
          <p:cNvSpPr txBox="1"/>
          <p:nvPr/>
        </p:nvSpPr>
        <p:spPr>
          <a:xfrm>
            <a:off x="1641988" y="1720475"/>
            <a:ext cx="465538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endParaRPr lang="pt-BR" sz="3200">
              <a:solidFill>
                <a:srgbClr val="39A370"/>
              </a:solidFill>
              <a:cs typeface="Arial"/>
            </a:endParaRPr>
          </a:p>
          <a:p>
            <a:pPr marL="457200" indent="-457200">
              <a:buFont typeface="Wingdings"/>
              <a:buChar char="Ø"/>
            </a:pPr>
            <a:r>
              <a:rPr lang="pt-BR" sz="3200">
                <a:solidFill>
                  <a:srgbClr val="39A370"/>
                </a:solidFill>
                <a:cs typeface="Arial"/>
              </a:rPr>
              <a:t>Guilherme Soares</a:t>
            </a:r>
          </a:p>
          <a:p>
            <a:pPr marL="457200" indent="-457200">
              <a:buFont typeface="Wingdings"/>
              <a:buChar char="Ø"/>
            </a:pPr>
            <a:r>
              <a:rPr lang="pt-BR" sz="3200">
                <a:solidFill>
                  <a:srgbClr val="39A370"/>
                </a:solidFill>
                <a:cs typeface="Arial"/>
              </a:rPr>
              <a:t>Leonardo Victor</a:t>
            </a:r>
          </a:p>
          <a:p>
            <a:pPr marL="457200" indent="-457200">
              <a:buFont typeface="Wingdings"/>
              <a:buChar char="Ø"/>
            </a:pPr>
            <a:r>
              <a:rPr lang="pt-BR" sz="3200">
                <a:solidFill>
                  <a:srgbClr val="39A370"/>
                </a:solidFill>
                <a:cs typeface="Arial"/>
              </a:rPr>
              <a:t>Lucas Donizete</a:t>
            </a:r>
          </a:p>
          <a:p>
            <a:pPr marL="457200" indent="-457200">
              <a:buFont typeface="Wingdings"/>
              <a:buChar char="Ø"/>
            </a:pPr>
            <a:r>
              <a:rPr lang="pt-BR" sz="3200">
                <a:solidFill>
                  <a:srgbClr val="39A370"/>
                </a:solidFill>
                <a:cs typeface="Arial"/>
              </a:rPr>
              <a:t>Luiz Berto</a:t>
            </a:r>
          </a:p>
          <a:p>
            <a:pPr marL="457200" indent="-457200">
              <a:buFont typeface="Wingdings"/>
              <a:buChar char="Ø"/>
            </a:pPr>
            <a:r>
              <a:rPr lang="pt-BR" sz="3200">
                <a:solidFill>
                  <a:srgbClr val="39A370"/>
                </a:solidFill>
                <a:cs typeface="Arial"/>
              </a:rPr>
              <a:t>Matheus Alencar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5017E-CC55-41CD-A48C-4B3F38CD683B}"/>
              </a:ext>
            </a:extLst>
          </p:cNvPr>
          <p:cNvSpPr txBox="1"/>
          <p:nvPr/>
        </p:nvSpPr>
        <p:spPr>
          <a:xfrm>
            <a:off x="1719532" y="497456"/>
            <a:ext cx="484229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600">
                <a:solidFill>
                  <a:schemeClr val="accent2">
                    <a:lumMod val="75000"/>
                  </a:schemeClr>
                </a:solidFill>
              </a:rPr>
              <a:t>Integrantes</a:t>
            </a:r>
            <a:endParaRPr lang="pt-BR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Picture 21" descr="A picture containing green, kite, table, colorful&#10;&#10;Description automatically generated">
            <a:extLst>
              <a:ext uri="{FF2B5EF4-FFF2-40B4-BE49-F238E27FC236}">
                <a16:creationId xmlns:a16="http://schemas.microsoft.com/office/drawing/2014/main" id="{1BC13F45-5621-467D-A142-40BC02306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240438" y="1710001"/>
            <a:ext cx="6869501" cy="345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5474" y="10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18369-1234-4653-83B6-0E3FDEF14AA8}"/>
              </a:ext>
            </a:extLst>
          </p:cNvPr>
          <p:cNvSpPr txBox="1"/>
          <p:nvPr/>
        </p:nvSpPr>
        <p:spPr>
          <a:xfrm>
            <a:off x="3818626" y="5270740"/>
            <a:ext cx="2484408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>
              <a:cs typeface="Arial"/>
            </a:endParaRPr>
          </a:p>
          <a:p>
            <a:pPr algn="l">
              <a:spcAft>
                <a:spcPts val="600"/>
              </a:spcAft>
            </a:pPr>
            <a:endParaRPr lang="en-US">
              <a:cs typeface="Arial"/>
            </a:endParaRPr>
          </a:p>
        </p:txBody>
      </p:sp>
      <p:pic>
        <p:nvPicPr>
          <p:cNvPr id="5" name="Picture 6" descr="A picture containing circuit, table, sitting&#10;&#10;Description automatically generated">
            <a:extLst>
              <a:ext uri="{FF2B5EF4-FFF2-40B4-BE49-F238E27FC236}">
                <a16:creationId xmlns:a16="http://schemas.microsoft.com/office/drawing/2014/main" id="{00182F07-535B-4692-8E50-915B7ABA5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125418" y="1815821"/>
            <a:ext cx="6883879" cy="32263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AE2E9F-5F43-48A4-A3FA-D5203794EC4B}"/>
              </a:ext>
            </a:extLst>
          </p:cNvPr>
          <p:cNvSpPr txBox="1"/>
          <p:nvPr/>
        </p:nvSpPr>
        <p:spPr>
          <a:xfrm>
            <a:off x="1377572" y="736341"/>
            <a:ext cx="680004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600">
                <a:solidFill>
                  <a:schemeClr val="accent2">
                    <a:lumMod val="75000"/>
                  </a:schemeClr>
                </a:solidFill>
              </a:rPr>
              <a:t>Contextualização</a:t>
            </a:r>
            <a:endParaRPr lang="pt-BR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F92E03-10CE-4CF0-88D8-9B03CA7F296D}"/>
              </a:ext>
            </a:extLst>
          </p:cNvPr>
          <p:cNvSpPr txBox="1"/>
          <p:nvPr/>
        </p:nvSpPr>
        <p:spPr>
          <a:xfrm>
            <a:off x="1444978" y="2388665"/>
            <a:ext cx="6592147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>
                <a:solidFill>
                  <a:srgbClr val="39A370"/>
                </a:solidFill>
              </a:rPr>
              <a:t>Microalgas.</a:t>
            </a:r>
            <a:endParaRPr lang="pt-BR" sz="320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>
                <a:solidFill>
                  <a:srgbClr val="39A370"/>
                </a:solidFill>
              </a:rPr>
              <a:t>Aspectos.</a:t>
            </a:r>
            <a:endParaRPr lang="pt-BR" sz="320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>
                <a:solidFill>
                  <a:srgbClr val="39A370"/>
                </a:solidFill>
              </a:rPr>
              <a:t>Reprodução.</a:t>
            </a:r>
            <a:endParaRPr lang="pt-BR" sz="320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>
                <a:solidFill>
                  <a:srgbClr val="39A370"/>
                </a:solidFill>
              </a:rPr>
              <a:t>Rentabilidade.</a:t>
            </a:r>
            <a:endParaRPr lang="pt-BR" sz="3200">
              <a:solidFill>
                <a:srgbClr val="39A37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65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5474" y="10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close up of a bottle&#10;&#10;Description automatically generated">
            <a:extLst>
              <a:ext uri="{FF2B5EF4-FFF2-40B4-BE49-F238E27FC236}">
                <a16:creationId xmlns:a16="http://schemas.microsoft.com/office/drawing/2014/main" id="{263F58F8-8AA5-4626-BF09-7084E97D8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966" y="-2486"/>
            <a:ext cx="3318294" cy="6862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8D7F5F-AF14-4D23-8FA2-CAF45D604A2C}"/>
              </a:ext>
            </a:extLst>
          </p:cNvPr>
          <p:cNvSpPr txBox="1"/>
          <p:nvPr/>
        </p:nvSpPr>
        <p:spPr>
          <a:xfrm>
            <a:off x="1161912" y="146869"/>
            <a:ext cx="635457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600">
                <a:solidFill>
                  <a:schemeClr val="accent2">
                    <a:lumMod val="75000"/>
                  </a:schemeClr>
                </a:solidFill>
              </a:rPr>
              <a:t>Justificativa de</a:t>
            </a:r>
            <a:r>
              <a:rPr lang="pt-BR" sz="660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escolha do tema</a:t>
            </a:r>
            <a:endParaRPr lang="pt-BR" sz="6600" b="1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CF0528-5286-4707-AEE8-60FB13FDCB6A}"/>
              </a:ext>
            </a:extLst>
          </p:cNvPr>
          <p:cNvSpPr txBox="1"/>
          <p:nvPr/>
        </p:nvSpPr>
        <p:spPr>
          <a:xfrm>
            <a:off x="1159666" y="2861520"/>
            <a:ext cx="733508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>
                <a:solidFill>
                  <a:srgbClr val="39A370"/>
                </a:solidFill>
              </a:rPr>
              <a:t>Potencial no tema.</a:t>
            </a:r>
            <a:endParaRPr lang="pt-BR" sz="320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>
                <a:solidFill>
                  <a:srgbClr val="39A370"/>
                </a:solidFill>
              </a:rPr>
              <a:t>Produção de energia sustentável.</a:t>
            </a:r>
            <a:endParaRPr lang="pt-BR" sz="320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>
                <a:solidFill>
                  <a:srgbClr val="39A370"/>
                </a:solidFill>
              </a:rPr>
              <a:t>Monitoramento de temperatura.</a:t>
            </a:r>
            <a:endParaRPr lang="pt-BR" sz="320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3200">
                <a:solidFill>
                  <a:srgbClr val="39A370"/>
                </a:solidFill>
              </a:rPr>
              <a:t>Nosso principal alvo.</a:t>
            </a:r>
            <a:endParaRPr lang="pt-BR" sz="3200">
              <a:solidFill>
                <a:srgbClr val="39A37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23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-857167" y="1558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large building&#10;&#10;Description automatically generated">
            <a:extLst>
              <a:ext uri="{FF2B5EF4-FFF2-40B4-BE49-F238E27FC236}">
                <a16:creationId xmlns:a16="http://schemas.microsoft.com/office/drawing/2014/main" id="{EE596218-94B8-41A3-B9DA-892C27B847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34" t="344" r="14196" b="-554"/>
          <a:stretch/>
        </p:blipFill>
        <p:spPr>
          <a:xfrm>
            <a:off x="8861222" y="552"/>
            <a:ext cx="3337304" cy="686088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715" y="1718092"/>
            <a:ext cx="6869536" cy="33899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br>
              <a:rPr lang="en-US" sz="3200">
                <a:solidFill>
                  <a:srgbClr val="39A370"/>
                </a:solidFill>
                <a:ea typeface="+mj-lt"/>
                <a:cs typeface="+mj-lt"/>
              </a:rPr>
            </a:br>
            <a:br>
              <a:rPr lang="en-US" sz="3200">
                <a:ea typeface="+mj-lt"/>
                <a:cs typeface="+mj-lt"/>
              </a:rPr>
            </a:br>
            <a:endParaRPr lang="en-US" sz="3200">
              <a:solidFill>
                <a:srgbClr val="39A370"/>
              </a:solidFill>
              <a:ea typeface="+mj-lt"/>
              <a:cs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118D1-4A32-4268-8A00-0325F358D4FE}"/>
              </a:ext>
            </a:extLst>
          </p:cNvPr>
          <p:cNvSpPr txBox="1"/>
          <p:nvPr/>
        </p:nvSpPr>
        <p:spPr>
          <a:xfrm>
            <a:off x="1201947" y="339305"/>
            <a:ext cx="701106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>
                <a:solidFill>
                  <a:schemeClr val="accent2">
                    <a:lumMod val="75000"/>
                  </a:schemeClr>
                </a:solidFill>
              </a:rPr>
              <a:t>Problema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85E25-B373-4500-977F-968D05CCB2B1}"/>
              </a:ext>
            </a:extLst>
          </p:cNvPr>
          <p:cNvSpPr txBox="1"/>
          <p:nvPr/>
        </p:nvSpPr>
        <p:spPr>
          <a:xfrm>
            <a:off x="1344172" y="1719532"/>
            <a:ext cx="687613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400">
                <a:solidFill>
                  <a:srgbClr val="39A370"/>
                </a:solidFill>
                <a:ea typeface="+mn-lt"/>
                <a:cs typeface="+mn-lt"/>
              </a:rPr>
              <a:t>Falta de </a:t>
            </a:r>
            <a:r>
              <a:rPr lang="en-US" sz="2400" err="1">
                <a:solidFill>
                  <a:srgbClr val="39A370"/>
                </a:solidFill>
                <a:ea typeface="+mn-lt"/>
                <a:cs typeface="+mn-lt"/>
              </a:rPr>
              <a:t>tecnologia</a:t>
            </a:r>
            <a:r>
              <a:rPr lang="en-US" sz="2400">
                <a:solidFill>
                  <a:srgbClr val="39A370"/>
                </a:solidFill>
                <a:ea typeface="+mn-lt"/>
                <a:cs typeface="+mn-lt"/>
              </a:rPr>
              <a:t>.</a:t>
            </a:r>
          </a:p>
          <a:p>
            <a:endParaRPr lang="en-US" sz="1400"/>
          </a:p>
          <a:p>
            <a:pPr marL="457200" indent="-457200">
              <a:buFont typeface="Wingdings"/>
              <a:buChar char="Ø"/>
            </a:pPr>
            <a:r>
              <a:rPr lang="en-US" sz="2400" err="1">
                <a:solidFill>
                  <a:srgbClr val="39A370"/>
                </a:solidFill>
                <a:ea typeface="+mn-lt"/>
                <a:cs typeface="+mn-lt"/>
              </a:rPr>
              <a:t>Custo</a:t>
            </a:r>
            <a:r>
              <a:rPr lang="en-US" sz="2400">
                <a:solidFill>
                  <a:srgbClr val="39A370"/>
                </a:solidFill>
                <a:ea typeface="+mn-lt"/>
                <a:cs typeface="+mn-lt"/>
              </a:rPr>
              <a:t> Elevado.</a:t>
            </a:r>
          </a:p>
          <a:p>
            <a:endParaRPr lang="en-US" sz="1400">
              <a:cs typeface="Arial" panose="020B0604020202020204"/>
            </a:endParaRPr>
          </a:p>
          <a:p>
            <a:pPr marL="457200" indent="-457200">
              <a:buFont typeface="Wingdings"/>
              <a:buChar char="Ø"/>
            </a:pPr>
            <a:r>
              <a:rPr lang="en-US" sz="2400">
                <a:solidFill>
                  <a:srgbClr val="39A370"/>
                </a:solidFill>
                <a:cs typeface="Arial"/>
              </a:rPr>
              <a:t>Falta de </a:t>
            </a:r>
            <a:r>
              <a:rPr lang="en-US" sz="2400" err="1">
                <a:solidFill>
                  <a:srgbClr val="39A370"/>
                </a:solidFill>
                <a:cs typeface="Arial"/>
              </a:rPr>
              <a:t>investimento</a:t>
            </a:r>
            <a:r>
              <a:rPr lang="en-US" sz="2400">
                <a:solidFill>
                  <a:srgbClr val="39A370"/>
                </a:solidFill>
                <a:cs typeface="Arial"/>
              </a:rPr>
              <a:t>.</a:t>
            </a:r>
          </a:p>
          <a:p>
            <a:pPr marL="285750" indent="-285750">
              <a:buFont typeface="Arial,Sans-Serif"/>
              <a:buChar char="•"/>
            </a:pPr>
            <a:endParaRPr lang="en-US" sz="320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3200">
              <a:solidFill>
                <a:srgbClr val="39A37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90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8A9EDB-BB63-4B50-AF13-07F53F947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shirt, food, drawing&#10;&#10;Description automatically generated">
            <a:extLst>
              <a:ext uri="{FF2B5EF4-FFF2-40B4-BE49-F238E27FC236}">
                <a16:creationId xmlns:a16="http://schemas.microsoft.com/office/drawing/2014/main" id="{64F80A40-4A9B-492F-B913-42A0F41A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675" r="1" b="19215"/>
          <a:stretch/>
        </p:blipFill>
        <p:spPr>
          <a:xfrm>
            <a:off x="5475" y="1558"/>
            <a:ext cx="12191695" cy="6857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B7355-C42C-4A62-BF7A-5ED0FB9F1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9BA0E-6240-4D74-869E-E21216E86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708570-6B10-49D3-8D31-092F3C0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A1D310-2299-4B25-A602-B5FA1CB1D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8C1FE8-5A04-4B9E-A442-D8D97E5D9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2667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C7697-3A86-409F-BD6F-CB73A7A1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715" y="1718092"/>
            <a:ext cx="6869536" cy="33899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br>
              <a:rPr lang="en-US" sz="3200">
                <a:solidFill>
                  <a:srgbClr val="39A370"/>
                </a:solidFill>
                <a:ea typeface="+mj-lt"/>
                <a:cs typeface="+mj-lt"/>
              </a:rPr>
            </a:br>
            <a:br>
              <a:rPr lang="en-US" sz="3200">
                <a:ea typeface="+mj-lt"/>
                <a:cs typeface="+mj-lt"/>
              </a:rPr>
            </a:br>
            <a:endParaRPr lang="en-US" sz="3200">
              <a:solidFill>
                <a:srgbClr val="39A370"/>
              </a:solidFill>
              <a:ea typeface="+mj-lt"/>
              <a:cs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74D598-9B0C-4432-B27A-359A54CBE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420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85E25-B373-4500-977F-968D05CCB2B1}"/>
              </a:ext>
            </a:extLst>
          </p:cNvPr>
          <p:cNvSpPr txBox="1"/>
          <p:nvPr/>
        </p:nvSpPr>
        <p:spPr>
          <a:xfrm>
            <a:off x="1344172" y="1719532"/>
            <a:ext cx="6876136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400">
                <a:solidFill>
                  <a:srgbClr val="39A370"/>
                </a:solidFill>
                <a:ea typeface="+mn-lt"/>
                <a:cs typeface="+mn-lt"/>
              </a:rPr>
              <a:t>Qual a </a:t>
            </a:r>
            <a:r>
              <a:rPr lang="en-US" sz="2400" err="1">
                <a:solidFill>
                  <a:srgbClr val="39A370"/>
                </a:solidFill>
                <a:ea typeface="+mn-lt"/>
                <a:cs typeface="+mn-lt"/>
              </a:rPr>
              <a:t>nossa</a:t>
            </a:r>
            <a:r>
              <a:rPr lang="en-US" sz="2400">
                <a:solidFill>
                  <a:srgbClr val="39A37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39A370"/>
                </a:solidFill>
                <a:ea typeface="+mn-lt"/>
                <a:cs typeface="+mn-lt"/>
              </a:rPr>
              <a:t>proposta</a:t>
            </a:r>
            <a:r>
              <a:rPr lang="en-US" sz="2400">
                <a:solidFill>
                  <a:srgbClr val="39A370"/>
                </a:solidFill>
                <a:ea typeface="+mn-lt"/>
                <a:cs typeface="+mn-lt"/>
              </a:rPr>
              <a:t> para as </a:t>
            </a:r>
            <a:r>
              <a:rPr lang="en-US" sz="2400" err="1">
                <a:solidFill>
                  <a:srgbClr val="39A370"/>
                </a:solidFill>
                <a:ea typeface="+mn-lt"/>
                <a:cs typeface="+mn-lt"/>
              </a:rPr>
              <a:t>empresas</a:t>
            </a:r>
            <a:r>
              <a:rPr lang="en-US" sz="2400">
                <a:solidFill>
                  <a:srgbClr val="39A370"/>
                </a:solidFill>
                <a:ea typeface="+mn-lt"/>
                <a:cs typeface="+mn-lt"/>
              </a:rPr>
              <a:t>?</a:t>
            </a:r>
            <a:endParaRPr lang="en-US" err="1"/>
          </a:p>
          <a:p>
            <a:pPr marL="457200" indent="-457200">
              <a:buFont typeface="Wingdings"/>
              <a:buChar char="Ø"/>
            </a:pPr>
            <a:endParaRPr lang="en-US" sz="2400">
              <a:solidFill>
                <a:srgbClr val="39A370"/>
              </a:solidFill>
              <a:cs typeface="Arial"/>
            </a:endParaRPr>
          </a:p>
          <a:p>
            <a:pPr marL="457200" indent="-457200">
              <a:buFont typeface="Wingdings"/>
              <a:buChar char="Ø"/>
            </a:pPr>
            <a:r>
              <a:rPr lang="en-US" sz="2400">
                <a:solidFill>
                  <a:srgbClr val="39A370"/>
                </a:solidFill>
                <a:cs typeface="Arial"/>
              </a:rPr>
              <a:t>O que </a:t>
            </a:r>
            <a:r>
              <a:rPr lang="en-US" sz="2400" err="1">
                <a:solidFill>
                  <a:srgbClr val="39A370"/>
                </a:solidFill>
                <a:cs typeface="Arial"/>
              </a:rPr>
              <a:t>vamos</a:t>
            </a:r>
            <a:r>
              <a:rPr lang="en-US" sz="2400">
                <a:solidFill>
                  <a:srgbClr val="39A370"/>
                </a:solidFill>
                <a:cs typeface="Arial"/>
              </a:rPr>
              <a:t> </a:t>
            </a:r>
            <a:r>
              <a:rPr lang="en-US" sz="2400" err="1">
                <a:solidFill>
                  <a:srgbClr val="39A370"/>
                </a:solidFill>
                <a:cs typeface="Arial"/>
              </a:rPr>
              <a:t>solucionar</a:t>
            </a:r>
            <a:r>
              <a:rPr lang="en-US" sz="2400">
                <a:solidFill>
                  <a:srgbClr val="39A370"/>
                </a:solidFill>
                <a:cs typeface="Arial"/>
              </a:rPr>
              <a:t>?</a:t>
            </a:r>
          </a:p>
          <a:p>
            <a:pPr marL="285750" indent="-285750">
              <a:buFont typeface="Arial,Sans-Serif"/>
              <a:buChar char="•"/>
            </a:pPr>
            <a:endParaRPr lang="en-US" sz="3200">
              <a:solidFill>
                <a:srgbClr val="39A37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3200">
              <a:solidFill>
                <a:srgbClr val="39A370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CF9C7-0015-450B-ACC4-C3B9620CB104}"/>
              </a:ext>
            </a:extLst>
          </p:cNvPr>
          <p:cNvSpPr txBox="1"/>
          <p:nvPr/>
        </p:nvSpPr>
        <p:spPr>
          <a:xfrm>
            <a:off x="1201947" y="339305"/>
            <a:ext cx="701106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err="1">
                <a:solidFill>
                  <a:schemeClr val="accent2">
                    <a:lumMod val="75000"/>
                  </a:schemeClr>
                </a:solidFill>
              </a:rPr>
              <a:t>Solução</a:t>
            </a:r>
            <a:r>
              <a:rPr lang="en-US" sz="66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6600" err="1">
                <a:solidFill>
                  <a:schemeClr val="accent2">
                    <a:lumMod val="75000"/>
                  </a:schemeClr>
                </a:solidFill>
              </a:rPr>
              <a:t>Proposta</a:t>
            </a:r>
            <a:endParaRPr lang="en-US" err="1"/>
          </a:p>
        </p:txBody>
      </p:sp>
      <p:pic>
        <p:nvPicPr>
          <p:cNvPr id="3" name="Picture 3" descr="A view of a city&#10;&#10;Description automatically generated">
            <a:extLst>
              <a:ext uri="{FF2B5EF4-FFF2-40B4-BE49-F238E27FC236}">
                <a16:creationId xmlns:a16="http://schemas.microsoft.com/office/drawing/2014/main" id="{0EA65DBE-2E8D-4A83-BB1A-79B6A00D0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343" y="-5378"/>
            <a:ext cx="3260783" cy="6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7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C7228A2B-354D-4D8B-8450-CC811F5D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17" y="-1937"/>
            <a:ext cx="9149166" cy="68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35C825-A12B-4311-83BD-A23B8AB3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49" y="1603900"/>
            <a:ext cx="9155501" cy="4872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369D9-3928-4DD8-8FBF-2544D5A380A8}"/>
              </a:ext>
            </a:extLst>
          </p:cNvPr>
          <p:cNvSpPr txBox="1"/>
          <p:nvPr/>
        </p:nvSpPr>
        <p:spPr>
          <a:xfrm>
            <a:off x="1460740" y="224287"/>
            <a:ext cx="396527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>
                <a:solidFill>
                  <a:schemeClr val="accent2">
                    <a:lumMod val="75000"/>
                  </a:schemeClr>
                </a:solidFill>
              </a:rPr>
              <a:t>Backlog</a:t>
            </a:r>
            <a:endParaRPr lang="en-US" sz="660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69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BD05-1EDA-4AAD-ACC6-52367910BD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284302" y="278403"/>
            <a:ext cx="7958137" cy="1077912"/>
          </a:xfrm>
        </p:spPr>
        <p:txBody>
          <a:bodyPr/>
          <a:lstStyle/>
          <a:p>
            <a:pPr algn="ctr"/>
            <a:r>
              <a:rPr lang="en-US" sz="4000">
                <a:solidFill>
                  <a:srgbClr val="39A370"/>
                </a:solidFill>
                <a:cs typeface="Arial"/>
              </a:rPr>
              <a:t>Index do</a:t>
            </a:r>
            <a:r>
              <a:rPr lang="en-US">
                <a:solidFill>
                  <a:srgbClr val="39A370"/>
                </a:solidFill>
                <a:cs typeface="Arial"/>
              </a:rPr>
              <a:t> </a:t>
            </a:r>
            <a:r>
              <a:rPr lang="en-US" sz="4000">
                <a:solidFill>
                  <a:srgbClr val="39A370"/>
                </a:solidFill>
                <a:cs typeface="Arial"/>
              </a:rPr>
              <a:t>site</a:t>
            </a: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D1C442-298C-4F4B-A1A7-F7BF3153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88" y="1318066"/>
            <a:ext cx="8823501" cy="49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6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Madison</vt:lpstr>
      <vt:lpstr>  </vt:lpstr>
      <vt:lpstr>PowerPoint Presentation</vt:lpstr>
      <vt:lpstr>PowerPoint Presentation</vt:lpstr>
      <vt:lpstr>PowerPoint Presentation</vt:lpstr>
      <vt:lpstr>  </vt:lpstr>
      <vt:lpstr>  </vt:lpstr>
      <vt:lpstr>PowerPoint Presentation</vt:lpstr>
      <vt:lpstr>PowerPoint Presentation</vt:lpstr>
      <vt:lpstr>Index do site</vt:lpstr>
      <vt:lpstr>Index do site/Login</vt:lpstr>
      <vt:lpstr>Index do site/Cadastro</vt:lpstr>
      <vt:lpstr>PowerPoint Presentation</vt:lpstr>
      <vt:lpstr>Banco de dados</vt:lpstr>
      <vt:lpstr>Banco de dados</vt:lpstr>
      <vt:lpstr>Banco de dados</vt:lpstr>
      <vt:lpstr>Simulador dos Sensores</vt:lpstr>
      <vt:lpstr>Obrigado pela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43</cp:revision>
  <dcterms:created xsi:type="dcterms:W3CDTF">2020-09-11T13:25:28Z</dcterms:created>
  <dcterms:modified xsi:type="dcterms:W3CDTF">2020-09-23T21:54:09Z</dcterms:modified>
</cp:coreProperties>
</file>